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8" r:id="rId1"/>
  </p:sldMasterIdLst>
  <p:notesMasterIdLst>
    <p:notesMasterId r:id="rId19"/>
  </p:notesMasterIdLst>
  <p:sldIdLst>
    <p:sldId id="256" r:id="rId2"/>
    <p:sldId id="257" r:id="rId3"/>
    <p:sldId id="261" r:id="rId4"/>
    <p:sldId id="273" r:id="rId5"/>
    <p:sldId id="274" r:id="rId6"/>
    <p:sldId id="284" r:id="rId7"/>
    <p:sldId id="275" r:id="rId8"/>
    <p:sldId id="276" r:id="rId9"/>
    <p:sldId id="277" r:id="rId10"/>
    <p:sldId id="291" r:id="rId11"/>
    <p:sldId id="282" r:id="rId12"/>
    <p:sldId id="283" r:id="rId13"/>
    <p:sldId id="281" r:id="rId14"/>
    <p:sldId id="288" r:id="rId15"/>
    <p:sldId id="292" r:id="rId16"/>
    <p:sldId id="286" r:id="rId17"/>
    <p:sldId id="2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24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159FE-ACB1-4288-BBEF-BEB7B02CF40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34B1D14-855D-4AB7-8E16-1D3022E47D34}">
      <dgm:prSet phldrT="[Text]"/>
      <dgm:spPr/>
      <dgm:t>
        <a:bodyPr/>
        <a:lstStyle/>
        <a:p>
          <a:r>
            <a:rPr lang="sr-Cyrl-RS" dirty="0"/>
            <a:t>Научи које вредности су по теби важне</a:t>
          </a:r>
          <a:endParaRPr lang="en-US" dirty="0"/>
        </a:p>
      </dgm:t>
    </dgm:pt>
    <dgm:pt modelId="{ED67C644-2934-4B85-A31A-0C7F9B76AB3C}" type="parTrans" cxnId="{0D1A0029-8404-47FB-B4F1-365D51586FEB}">
      <dgm:prSet/>
      <dgm:spPr/>
      <dgm:t>
        <a:bodyPr/>
        <a:lstStyle/>
        <a:p>
          <a:endParaRPr lang="en-US"/>
        </a:p>
      </dgm:t>
    </dgm:pt>
    <dgm:pt modelId="{B4FBCBEE-BC88-4017-98D9-43A354FB7049}" type="sibTrans" cxnId="{0D1A0029-8404-47FB-B4F1-365D51586FEB}">
      <dgm:prSet/>
      <dgm:spPr/>
      <dgm:t>
        <a:bodyPr/>
        <a:lstStyle/>
        <a:p>
          <a:endParaRPr lang="en-US"/>
        </a:p>
      </dgm:t>
    </dgm:pt>
    <dgm:pt modelId="{CB678D09-5CEB-4CBE-B945-3309AB6FA70F}">
      <dgm:prSet phldrT="[Text]"/>
      <dgm:spPr/>
      <dgm:t>
        <a:bodyPr/>
        <a:lstStyle/>
        <a:p>
          <a:r>
            <a:rPr lang="sr-Cyrl-RS" dirty="0"/>
            <a:t>Упознај себе</a:t>
          </a:r>
          <a:endParaRPr lang="en-US" dirty="0"/>
        </a:p>
      </dgm:t>
    </dgm:pt>
    <dgm:pt modelId="{8017F6DE-C934-4F34-9227-73E7C05841CD}" type="parTrans" cxnId="{884240B7-ECEE-4306-A300-5DC76DFB06C7}">
      <dgm:prSet/>
      <dgm:spPr/>
      <dgm:t>
        <a:bodyPr/>
        <a:lstStyle/>
        <a:p>
          <a:endParaRPr lang="en-US"/>
        </a:p>
      </dgm:t>
    </dgm:pt>
    <dgm:pt modelId="{FAFF1C33-F944-4659-9FDE-9E5232BF8CCE}" type="sibTrans" cxnId="{884240B7-ECEE-4306-A300-5DC76DFB06C7}">
      <dgm:prSet/>
      <dgm:spPr/>
      <dgm:t>
        <a:bodyPr/>
        <a:lstStyle/>
        <a:p>
          <a:endParaRPr lang="en-US"/>
        </a:p>
      </dgm:t>
    </dgm:pt>
    <dgm:pt modelId="{72A83483-C4AD-4D32-98B0-44CF00778A88}">
      <dgm:prSet phldrT="[Text]">
        <dgm:style>
          <a:lnRef idx="2">
            <a:schemeClr val="accent5"/>
          </a:lnRef>
          <a:fillRef idx="1">
            <a:schemeClr val="lt1"/>
          </a:fillRef>
          <a:effectRef idx="0">
            <a:schemeClr val="accent5"/>
          </a:effectRef>
          <a:fontRef idx="minor">
            <a:schemeClr val="dk1"/>
          </a:fontRef>
        </dgm:style>
      </dgm:prSet>
      <dgm:spPr/>
      <dgm:t>
        <a:bodyPr/>
        <a:lstStyle/>
        <a:p>
          <a:r>
            <a:rPr lang="sr-Cyrl-RS" dirty="0"/>
            <a:t>Препознај своје способности</a:t>
          </a:r>
          <a:endParaRPr lang="en-US" dirty="0"/>
        </a:p>
      </dgm:t>
    </dgm:pt>
    <dgm:pt modelId="{E05D2C42-E7DD-4A8D-833D-0BEBE392319E}" type="parTrans" cxnId="{A8B5157A-AA9D-4102-B7E5-E7F1D0BAE2FD}">
      <dgm:prSet/>
      <dgm:spPr/>
      <dgm:t>
        <a:bodyPr/>
        <a:lstStyle/>
        <a:p>
          <a:endParaRPr lang="en-US"/>
        </a:p>
      </dgm:t>
    </dgm:pt>
    <dgm:pt modelId="{CDC52B61-10BF-4473-BAA5-46FB7B1F187B}" type="sibTrans" cxnId="{A8B5157A-AA9D-4102-B7E5-E7F1D0BAE2FD}">
      <dgm:prSet/>
      <dgm:spPr/>
      <dgm:t>
        <a:bodyPr/>
        <a:lstStyle/>
        <a:p>
          <a:endParaRPr lang="en-US"/>
        </a:p>
      </dgm:t>
    </dgm:pt>
    <dgm:pt modelId="{46518E83-9880-43E7-B05C-D8A10D38002E}">
      <dgm:prSet phldrT="[Text]"/>
      <dgm:spPr/>
      <dgm:t>
        <a:bodyPr/>
        <a:lstStyle/>
        <a:p>
          <a:r>
            <a:rPr lang="sr-Cyrl-RS" dirty="0"/>
            <a:t>Истражи могуће изборе</a:t>
          </a:r>
          <a:endParaRPr lang="en-US" dirty="0"/>
        </a:p>
      </dgm:t>
    </dgm:pt>
    <dgm:pt modelId="{B4BD8B53-E148-4EB5-B2F2-2F94E34F2CCE}" type="parTrans" cxnId="{FDDE5B19-EF31-450F-861C-388181C58822}">
      <dgm:prSet/>
      <dgm:spPr/>
      <dgm:t>
        <a:bodyPr/>
        <a:lstStyle/>
        <a:p>
          <a:endParaRPr lang="en-US"/>
        </a:p>
      </dgm:t>
    </dgm:pt>
    <dgm:pt modelId="{4191294D-FAA9-44FE-B21C-5450EF8064B7}" type="sibTrans" cxnId="{FDDE5B19-EF31-450F-861C-388181C58822}">
      <dgm:prSet/>
      <dgm:spPr/>
      <dgm:t>
        <a:bodyPr/>
        <a:lstStyle/>
        <a:p>
          <a:endParaRPr lang="en-US"/>
        </a:p>
      </dgm:t>
    </dgm:pt>
    <dgm:pt modelId="{615C32CE-F5D5-4C33-853A-12D5751E2299}">
      <dgm:prSet phldrT="[Text]"/>
      <dgm:spPr/>
      <dgm:t>
        <a:bodyPr/>
        <a:lstStyle/>
        <a:p>
          <a:r>
            <a:rPr lang="sr-Cyrl-RS" dirty="0"/>
            <a:t>Повежи свој избор са својим могућностима</a:t>
          </a:r>
          <a:endParaRPr lang="en-US" dirty="0"/>
        </a:p>
      </dgm:t>
    </dgm:pt>
    <dgm:pt modelId="{E35FED22-2CEA-47C4-AE2C-4DA94A8869FF}" type="parTrans" cxnId="{4D66079F-B1D3-40F0-890E-24DA69312AC1}">
      <dgm:prSet/>
      <dgm:spPr/>
      <dgm:t>
        <a:bodyPr/>
        <a:lstStyle/>
        <a:p>
          <a:endParaRPr lang="en-US"/>
        </a:p>
      </dgm:t>
    </dgm:pt>
    <dgm:pt modelId="{FC53828C-03E4-4C9C-95F9-1E7693C958FE}" type="sibTrans" cxnId="{4D66079F-B1D3-40F0-890E-24DA69312AC1}">
      <dgm:prSet/>
      <dgm:spPr/>
      <dgm:t>
        <a:bodyPr/>
        <a:lstStyle/>
        <a:p>
          <a:endParaRPr lang="en-US"/>
        </a:p>
      </dgm:t>
    </dgm:pt>
    <dgm:pt modelId="{2EBC6E49-B6DD-4FC7-A513-83C70F019FD2}" type="pres">
      <dgm:prSet presAssocID="{E29159FE-ACB1-4288-BBEF-BEB7B02CF40C}" presName="cycle" presStyleCnt="0">
        <dgm:presLayoutVars>
          <dgm:dir/>
          <dgm:resizeHandles val="exact"/>
        </dgm:presLayoutVars>
      </dgm:prSet>
      <dgm:spPr/>
    </dgm:pt>
    <dgm:pt modelId="{E7F1E7BE-9ECE-45A0-A85A-2BB1CCCFFB1A}" type="pres">
      <dgm:prSet presAssocID="{D34B1D14-855D-4AB7-8E16-1D3022E47D34}" presName="node" presStyleLbl="node1" presStyleIdx="0" presStyleCnt="5">
        <dgm:presLayoutVars>
          <dgm:bulletEnabled val="1"/>
        </dgm:presLayoutVars>
      </dgm:prSet>
      <dgm:spPr/>
    </dgm:pt>
    <dgm:pt modelId="{C679AAB2-EB9C-443A-ADDD-F0307D2741C2}" type="pres">
      <dgm:prSet presAssocID="{D34B1D14-855D-4AB7-8E16-1D3022E47D34}" presName="spNode" presStyleCnt="0"/>
      <dgm:spPr/>
    </dgm:pt>
    <dgm:pt modelId="{85E816AA-747E-47B0-A35F-7FCC9CF1B692}" type="pres">
      <dgm:prSet presAssocID="{B4FBCBEE-BC88-4017-98D9-43A354FB7049}" presName="sibTrans" presStyleLbl="sibTrans1D1" presStyleIdx="0" presStyleCnt="5"/>
      <dgm:spPr/>
    </dgm:pt>
    <dgm:pt modelId="{EB8170E9-2B7A-4435-9954-14FED44CA9A3}" type="pres">
      <dgm:prSet presAssocID="{CB678D09-5CEB-4CBE-B945-3309AB6FA70F}" presName="node" presStyleLbl="node1" presStyleIdx="1" presStyleCnt="5">
        <dgm:presLayoutVars>
          <dgm:bulletEnabled val="1"/>
        </dgm:presLayoutVars>
      </dgm:prSet>
      <dgm:spPr/>
    </dgm:pt>
    <dgm:pt modelId="{38DA0836-7DA3-4BE0-A64B-9F313C8F58A7}" type="pres">
      <dgm:prSet presAssocID="{CB678D09-5CEB-4CBE-B945-3309AB6FA70F}" presName="spNode" presStyleCnt="0"/>
      <dgm:spPr/>
    </dgm:pt>
    <dgm:pt modelId="{1B376D35-A3D8-4134-B34F-73DBB909DBBA}" type="pres">
      <dgm:prSet presAssocID="{FAFF1C33-F944-4659-9FDE-9E5232BF8CCE}" presName="sibTrans" presStyleLbl="sibTrans1D1" presStyleIdx="1" presStyleCnt="5"/>
      <dgm:spPr/>
    </dgm:pt>
    <dgm:pt modelId="{77FFD807-6836-4402-9875-2BB4F85BF798}" type="pres">
      <dgm:prSet presAssocID="{72A83483-C4AD-4D32-98B0-44CF00778A88}" presName="node" presStyleLbl="node1" presStyleIdx="2" presStyleCnt="5">
        <dgm:presLayoutVars>
          <dgm:bulletEnabled val="1"/>
        </dgm:presLayoutVars>
      </dgm:prSet>
      <dgm:spPr/>
    </dgm:pt>
    <dgm:pt modelId="{68C37366-749C-4CC5-9738-2353F055B478}" type="pres">
      <dgm:prSet presAssocID="{72A83483-C4AD-4D32-98B0-44CF00778A88}" presName="spNode" presStyleCnt="0"/>
      <dgm:spPr/>
    </dgm:pt>
    <dgm:pt modelId="{2FFDFD89-7B4E-48E0-8A37-07282B629815}" type="pres">
      <dgm:prSet presAssocID="{CDC52B61-10BF-4473-BAA5-46FB7B1F187B}" presName="sibTrans" presStyleLbl="sibTrans1D1" presStyleIdx="2" presStyleCnt="5"/>
      <dgm:spPr/>
    </dgm:pt>
    <dgm:pt modelId="{AAC24D37-A796-4DF1-BE5B-07414F0F6E60}" type="pres">
      <dgm:prSet presAssocID="{46518E83-9880-43E7-B05C-D8A10D38002E}" presName="node" presStyleLbl="node1" presStyleIdx="3" presStyleCnt="5">
        <dgm:presLayoutVars>
          <dgm:bulletEnabled val="1"/>
        </dgm:presLayoutVars>
      </dgm:prSet>
      <dgm:spPr/>
    </dgm:pt>
    <dgm:pt modelId="{AAD337E7-26EC-4049-9EA8-6ACF7CBE22EB}" type="pres">
      <dgm:prSet presAssocID="{46518E83-9880-43E7-B05C-D8A10D38002E}" presName="spNode" presStyleCnt="0"/>
      <dgm:spPr/>
    </dgm:pt>
    <dgm:pt modelId="{3F6E7CC5-2EC7-43A8-8CFB-A55D17EABE5F}" type="pres">
      <dgm:prSet presAssocID="{4191294D-FAA9-44FE-B21C-5450EF8064B7}" presName="sibTrans" presStyleLbl="sibTrans1D1" presStyleIdx="3" presStyleCnt="5"/>
      <dgm:spPr/>
    </dgm:pt>
    <dgm:pt modelId="{6212E1FE-845E-402C-BB1F-CE635240E294}" type="pres">
      <dgm:prSet presAssocID="{615C32CE-F5D5-4C33-853A-12D5751E2299}" presName="node" presStyleLbl="node1" presStyleIdx="4" presStyleCnt="5">
        <dgm:presLayoutVars>
          <dgm:bulletEnabled val="1"/>
        </dgm:presLayoutVars>
      </dgm:prSet>
      <dgm:spPr/>
    </dgm:pt>
    <dgm:pt modelId="{8433E34A-4BAC-4A0C-B9E5-87F6827477A8}" type="pres">
      <dgm:prSet presAssocID="{615C32CE-F5D5-4C33-853A-12D5751E2299}" presName="spNode" presStyleCnt="0"/>
      <dgm:spPr/>
    </dgm:pt>
    <dgm:pt modelId="{2D5CB0E2-94F8-4B0F-8A2D-D96061C23986}" type="pres">
      <dgm:prSet presAssocID="{FC53828C-03E4-4C9C-95F9-1E7693C958FE}" presName="sibTrans" presStyleLbl="sibTrans1D1" presStyleIdx="4" presStyleCnt="5"/>
      <dgm:spPr/>
    </dgm:pt>
  </dgm:ptLst>
  <dgm:cxnLst>
    <dgm:cxn modelId="{416CFE02-8502-45B6-B940-4499B4065F36}" type="presOf" srcId="{FAFF1C33-F944-4659-9FDE-9E5232BF8CCE}" destId="{1B376D35-A3D8-4134-B34F-73DBB909DBBA}" srcOrd="0" destOrd="0" presId="urn:microsoft.com/office/officeart/2005/8/layout/cycle5"/>
    <dgm:cxn modelId="{F1F42114-CD84-4F50-B18B-939A16457D47}" type="presOf" srcId="{CDC52B61-10BF-4473-BAA5-46FB7B1F187B}" destId="{2FFDFD89-7B4E-48E0-8A37-07282B629815}" srcOrd="0" destOrd="0" presId="urn:microsoft.com/office/officeart/2005/8/layout/cycle5"/>
    <dgm:cxn modelId="{FDDE5B19-EF31-450F-861C-388181C58822}" srcId="{E29159FE-ACB1-4288-BBEF-BEB7B02CF40C}" destId="{46518E83-9880-43E7-B05C-D8A10D38002E}" srcOrd="3" destOrd="0" parTransId="{B4BD8B53-E148-4EB5-B2F2-2F94E34F2CCE}" sibTransId="{4191294D-FAA9-44FE-B21C-5450EF8064B7}"/>
    <dgm:cxn modelId="{0D1A0029-8404-47FB-B4F1-365D51586FEB}" srcId="{E29159FE-ACB1-4288-BBEF-BEB7B02CF40C}" destId="{D34B1D14-855D-4AB7-8E16-1D3022E47D34}" srcOrd="0" destOrd="0" parTransId="{ED67C644-2934-4B85-A31A-0C7F9B76AB3C}" sibTransId="{B4FBCBEE-BC88-4017-98D9-43A354FB7049}"/>
    <dgm:cxn modelId="{7CABB82A-2EA2-4B41-B74C-0567136F6A98}" type="presOf" srcId="{4191294D-FAA9-44FE-B21C-5450EF8064B7}" destId="{3F6E7CC5-2EC7-43A8-8CFB-A55D17EABE5F}" srcOrd="0" destOrd="0" presId="urn:microsoft.com/office/officeart/2005/8/layout/cycle5"/>
    <dgm:cxn modelId="{36C48243-2FC9-4998-88E4-7F0CD8D26CDC}" type="presOf" srcId="{E29159FE-ACB1-4288-BBEF-BEB7B02CF40C}" destId="{2EBC6E49-B6DD-4FC7-A513-83C70F019FD2}" srcOrd="0" destOrd="0" presId="urn:microsoft.com/office/officeart/2005/8/layout/cycle5"/>
    <dgm:cxn modelId="{D25EE247-5912-4A1C-A760-0F273C16CC93}" type="presOf" srcId="{B4FBCBEE-BC88-4017-98D9-43A354FB7049}" destId="{85E816AA-747E-47B0-A35F-7FCC9CF1B692}" srcOrd="0" destOrd="0" presId="urn:microsoft.com/office/officeart/2005/8/layout/cycle5"/>
    <dgm:cxn modelId="{8E0CBA4A-A13C-47B7-8932-F2D69322C44C}" type="presOf" srcId="{46518E83-9880-43E7-B05C-D8A10D38002E}" destId="{AAC24D37-A796-4DF1-BE5B-07414F0F6E60}" srcOrd="0" destOrd="0" presId="urn:microsoft.com/office/officeart/2005/8/layout/cycle5"/>
    <dgm:cxn modelId="{E4E4A571-E5C1-4E44-9F41-3049D3B31B75}" type="presOf" srcId="{615C32CE-F5D5-4C33-853A-12D5751E2299}" destId="{6212E1FE-845E-402C-BB1F-CE635240E294}" srcOrd="0" destOrd="0" presId="urn:microsoft.com/office/officeart/2005/8/layout/cycle5"/>
    <dgm:cxn modelId="{A8B5157A-AA9D-4102-B7E5-E7F1D0BAE2FD}" srcId="{E29159FE-ACB1-4288-BBEF-BEB7B02CF40C}" destId="{72A83483-C4AD-4D32-98B0-44CF00778A88}" srcOrd="2" destOrd="0" parTransId="{E05D2C42-E7DD-4A8D-833D-0BEBE392319E}" sibTransId="{CDC52B61-10BF-4473-BAA5-46FB7B1F187B}"/>
    <dgm:cxn modelId="{11A30889-3B08-4B1E-BEF2-8D1680B01C81}" type="presOf" srcId="{D34B1D14-855D-4AB7-8E16-1D3022E47D34}" destId="{E7F1E7BE-9ECE-45A0-A85A-2BB1CCCFFB1A}" srcOrd="0" destOrd="0" presId="urn:microsoft.com/office/officeart/2005/8/layout/cycle5"/>
    <dgm:cxn modelId="{4D66079F-B1D3-40F0-890E-24DA69312AC1}" srcId="{E29159FE-ACB1-4288-BBEF-BEB7B02CF40C}" destId="{615C32CE-F5D5-4C33-853A-12D5751E2299}" srcOrd="4" destOrd="0" parTransId="{E35FED22-2CEA-47C4-AE2C-4DA94A8869FF}" sibTransId="{FC53828C-03E4-4C9C-95F9-1E7693C958FE}"/>
    <dgm:cxn modelId="{E6269AA4-53A7-4883-AED1-116313D103B0}" type="presOf" srcId="{FC53828C-03E4-4C9C-95F9-1E7693C958FE}" destId="{2D5CB0E2-94F8-4B0F-8A2D-D96061C23986}" srcOrd="0" destOrd="0" presId="urn:microsoft.com/office/officeart/2005/8/layout/cycle5"/>
    <dgm:cxn modelId="{884240B7-ECEE-4306-A300-5DC76DFB06C7}" srcId="{E29159FE-ACB1-4288-BBEF-BEB7B02CF40C}" destId="{CB678D09-5CEB-4CBE-B945-3309AB6FA70F}" srcOrd="1" destOrd="0" parTransId="{8017F6DE-C934-4F34-9227-73E7C05841CD}" sibTransId="{FAFF1C33-F944-4659-9FDE-9E5232BF8CCE}"/>
    <dgm:cxn modelId="{F792BBE1-C56D-4621-9C2F-9BB9FA4871A7}" type="presOf" srcId="{72A83483-C4AD-4D32-98B0-44CF00778A88}" destId="{77FFD807-6836-4402-9875-2BB4F85BF798}" srcOrd="0" destOrd="0" presId="urn:microsoft.com/office/officeart/2005/8/layout/cycle5"/>
    <dgm:cxn modelId="{19A400E7-7244-4CCD-BFE6-078A599A158F}" type="presOf" srcId="{CB678D09-5CEB-4CBE-B945-3309AB6FA70F}" destId="{EB8170E9-2B7A-4435-9954-14FED44CA9A3}" srcOrd="0" destOrd="0" presId="urn:microsoft.com/office/officeart/2005/8/layout/cycle5"/>
    <dgm:cxn modelId="{ABD38322-C1CA-45E3-BBE7-8603B25C2653}" type="presParOf" srcId="{2EBC6E49-B6DD-4FC7-A513-83C70F019FD2}" destId="{E7F1E7BE-9ECE-45A0-A85A-2BB1CCCFFB1A}" srcOrd="0" destOrd="0" presId="urn:microsoft.com/office/officeart/2005/8/layout/cycle5"/>
    <dgm:cxn modelId="{628DA668-1D4C-4392-9EF8-4A0F4338523C}" type="presParOf" srcId="{2EBC6E49-B6DD-4FC7-A513-83C70F019FD2}" destId="{C679AAB2-EB9C-443A-ADDD-F0307D2741C2}" srcOrd="1" destOrd="0" presId="urn:microsoft.com/office/officeart/2005/8/layout/cycle5"/>
    <dgm:cxn modelId="{A24EF1F6-E4CB-4E6E-B490-97EB56DF6DB0}" type="presParOf" srcId="{2EBC6E49-B6DD-4FC7-A513-83C70F019FD2}" destId="{85E816AA-747E-47B0-A35F-7FCC9CF1B692}" srcOrd="2" destOrd="0" presId="urn:microsoft.com/office/officeart/2005/8/layout/cycle5"/>
    <dgm:cxn modelId="{D9F19AF9-C362-4863-8EC2-D4652C829750}" type="presParOf" srcId="{2EBC6E49-B6DD-4FC7-A513-83C70F019FD2}" destId="{EB8170E9-2B7A-4435-9954-14FED44CA9A3}" srcOrd="3" destOrd="0" presId="urn:microsoft.com/office/officeart/2005/8/layout/cycle5"/>
    <dgm:cxn modelId="{283F7798-D3EB-426C-AA6F-54123FBA8CA5}" type="presParOf" srcId="{2EBC6E49-B6DD-4FC7-A513-83C70F019FD2}" destId="{38DA0836-7DA3-4BE0-A64B-9F313C8F58A7}" srcOrd="4" destOrd="0" presId="urn:microsoft.com/office/officeart/2005/8/layout/cycle5"/>
    <dgm:cxn modelId="{40E85C40-3C7A-4398-8E97-1FDD0F7B2C35}" type="presParOf" srcId="{2EBC6E49-B6DD-4FC7-A513-83C70F019FD2}" destId="{1B376D35-A3D8-4134-B34F-73DBB909DBBA}" srcOrd="5" destOrd="0" presId="urn:microsoft.com/office/officeart/2005/8/layout/cycle5"/>
    <dgm:cxn modelId="{6342867F-4F01-40DC-A757-0392C8ADF006}" type="presParOf" srcId="{2EBC6E49-B6DD-4FC7-A513-83C70F019FD2}" destId="{77FFD807-6836-4402-9875-2BB4F85BF798}" srcOrd="6" destOrd="0" presId="urn:microsoft.com/office/officeart/2005/8/layout/cycle5"/>
    <dgm:cxn modelId="{21D18170-4771-4F86-89B9-D73FA036C0EF}" type="presParOf" srcId="{2EBC6E49-B6DD-4FC7-A513-83C70F019FD2}" destId="{68C37366-749C-4CC5-9738-2353F055B478}" srcOrd="7" destOrd="0" presId="urn:microsoft.com/office/officeart/2005/8/layout/cycle5"/>
    <dgm:cxn modelId="{51A4E18E-192E-418C-8D9B-EBB1482E525A}" type="presParOf" srcId="{2EBC6E49-B6DD-4FC7-A513-83C70F019FD2}" destId="{2FFDFD89-7B4E-48E0-8A37-07282B629815}" srcOrd="8" destOrd="0" presId="urn:microsoft.com/office/officeart/2005/8/layout/cycle5"/>
    <dgm:cxn modelId="{29B94AF3-71A0-46C2-A706-E9E9B4BF10AE}" type="presParOf" srcId="{2EBC6E49-B6DD-4FC7-A513-83C70F019FD2}" destId="{AAC24D37-A796-4DF1-BE5B-07414F0F6E60}" srcOrd="9" destOrd="0" presId="urn:microsoft.com/office/officeart/2005/8/layout/cycle5"/>
    <dgm:cxn modelId="{AC6851D9-D1B2-4B43-A8DF-D574E09507A3}" type="presParOf" srcId="{2EBC6E49-B6DD-4FC7-A513-83C70F019FD2}" destId="{AAD337E7-26EC-4049-9EA8-6ACF7CBE22EB}" srcOrd="10" destOrd="0" presId="urn:microsoft.com/office/officeart/2005/8/layout/cycle5"/>
    <dgm:cxn modelId="{62C3D361-966A-4F4E-8E34-712415A8982A}" type="presParOf" srcId="{2EBC6E49-B6DD-4FC7-A513-83C70F019FD2}" destId="{3F6E7CC5-2EC7-43A8-8CFB-A55D17EABE5F}" srcOrd="11" destOrd="0" presId="urn:microsoft.com/office/officeart/2005/8/layout/cycle5"/>
    <dgm:cxn modelId="{9E4F044B-2827-4E19-9367-99F6D935D4FF}" type="presParOf" srcId="{2EBC6E49-B6DD-4FC7-A513-83C70F019FD2}" destId="{6212E1FE-845E-402C-BB1F-CE635240E294}" srcOrd="12" destOrd="0" presId="urn:microsoft.com/office/officeart/2005/8/layout/cycle5"/>
    <dgm:cxn modelId="{9696E91E-545C-47CD-B504-1666DCB4B418}" type="presParOf" srcId="{2EBC6E49-B6DD-4FC7-A513-83C70F019FD2}" destId="{8433E34A-4BAC-4A0C-B9E5-87F6827477A8}" srcOrd="13" destOrd="0" presId="urn:microsoft.com/office/officeart/2005/8/layout/cycle5"/>
    <dgm:cxn modelId="{23BDCDA7-A9A4-4726-A92B-003C32A4A924}" type="presParOf" srcId="{2EBC6E49-B6DD-4FC7-A513-83C70F019FD2}" destId="{2D5CB0E2-94F8-4B0F-8A2D-D96061C23986}"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1E7BE-9ECE-45A0-A85A-2BB1CCCFFB1A}">
      <dsp:nvSpPr>
        <dsp:cNvPr id="0" name=""/>
        <dsp:cNvSpPr/>
      </dsp:nvSpPr>
      <dsp:spPr>
        <a:xfrm>
          <a:off x="3055460" y="742"/>
          <a:ext cx="1089979" cy="7084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Научи које вредности су по теби важне</a:t>
          </a:r>
          <a:endParaRPr lang="en-US" sz="1100" kern="1200" dirty="0"/>
        </a:p>
      </dsp:txBody>
      <dsp:txXfrm>
        <a:off x="3055460" y="742"/>
        <a:ext cx="1089979" cy="708486"/>
      </dsp:txXfrm>
    </dsp:sp>
    <dsp:sp modelId="{85E816AA-747E-47B0-A35F-7FCC9CF1B692}">
      <dsp:nvSpPr>
        <dsp:cNvPr id="0" name=""/>
        <dsp:cNvSpPr/>
      </dsp:nvSpPr>
      <dsp:spPr>
        <a:xfrm>
          <a:off x="2184775" y="354986"/>
          <a:ext cx="2831348" cy="2831348"/>
        </a:xfrm>
        <a:custGeom>
          <a:avLst/>
          <a:gdLst/>
          <a:ahLst/>
          <a:cxnLst/>
          <a:rect l="0" t="0" r="0" b="0"/>
          <a:pathLst>
            <a:path>
              <a:moveTo>
                <a:pt x="2106731" y="180128"/>
              </a:moveTo>
              <a:arcTo wR="1415674" hR="1415674" stAng="17953133" swAng="12120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B8170E9-2B7A-4435-9954-14FED44CA9A3}">
      <dsp:nvSpPr>
        <dsp:cNvPr id="0" name=""/>
        <dsp:cNvSpPr/>
      </dsp:nvSpPr>
      <dsp:spPr>
        <a:xfrm>
          <a:off x="4401846" y="978949"/>
          <a:ext cx="1089979" cy="7084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Упознај себе</a:t>
          </a:r>
          <a:endParaRPr lang="en-US" sz="1100" kern="1200" dirty="0"/>
        </a:p>
      </dsp:txBody>
      <dsp:txXfrm>
        <a:off x="4401846" y="978949"/>
        <a:ext cx="1089979" cy="708486"/>
      </dsp:txXfrm>
    </dsp:sp>
    <dsp:sp modelId="{1B376D35-A3D8-4134-B34F-73DBB909DBBA}">
      <dsp:nvSpPr>
        <dsp:cNvPr id="0" name=""/>
        <dsp:cNvSpPr/>
      </dsp:nvSpPr>
      <dsp:spPr>
        <a:xfrm>
          <a:off x="2184775" y="354986"/>
          <a:ext cx="2831348" cy="2831348"/>
        </a:xfrm>
        <a:custGeom>
          <a:avLst/>
          <a:gdLst/>
          <a:ahLst/>
          <a:cxnLst/>
          <a:rect l="0" t="0" r="0" b="0"/>
          <a:pathLst>
            <a:path>
              <a:moveTo>
                <a:pt x="2827956" y="1513606"/>
              </a:moveTo>
              <a:arcTo wR="1415674" hR="1415674" stAng="21838004" swAng="13600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7FFD807-6836-4402-9875-2BB4F85BF798}">
      <dsp:nvSpPr>
        <dsp:cNvPr id="0" name=""/>
        <dsp:cNvSpPr/>
      </dsp:nvSpPr>
      <dsp:spPr>
        <a:xfrm>
          <a:off x="3887572" y="2561721"/>
          <a:ext cx="1089979" cy="708486"/>
        </a:xfrm>
        <a:prstGeom prst="roundRect">
          <a:avLst/>
        </a:prstGeom>
        <a:solidFill>
          <a:schemeClr val="lt1"/>
        </a:solidFill>
        <a:ln w="158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Препознај своје способности</a:t>
          </a:r>
          <a:endParaRPr lang="en-US" sz="1100" kern="1200" dirty="0"/>
        </a:p>
      </dsp:txBody>
      <dsp:txXfrm>
        <a:off x="3887572" y="2561721"/>
        <a:ext cx="1089979" cy="708486"/>
      </dsp:txXfrm>
    </dsp:sp>
    <dsp:sp modelId="{2FFDFD89-7B4E-48E0-8A37-07282B629815}">
      <dsp:nvSpPr>
        <dsp:cNvPr id="0" name=""/>
        <dsp:cNvSpPr/>
      </dsp:nvSpPr>
      <dsp:spPr>
        <a:xfrm>
          <a:off x="2184775" y="354986"/>
          <a:ext cx="2831348" cy="2831348"/>
        </a:xfrm>
        <a:custGeom>
          <a:avLst/>
          <a:gdLst/>
          <a:ahLst/>
          <a:cxnLst/>
          <a:rect l="0" t="0" r="0" b="0"/>
          <a:pathLst>
            <a:path>
              <a:moveTo>
                <a:pt x="1589513" y="2820634"/>
              </a:moveTo>
              <a:arcTo wR="1415674" hR="1415674" stAng="4976790" swAng="84642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AC24D37-A796-4DF1-BE5B-07414F0F6E60}">
      <dsp:nvSpPr>
        <dsp:cNvPr id="0" name=""/>
        <dsp:cNvSpPr/>
      </dsp:nvSpPr>
      <dsp:spPr>
        <a:xfrm>
          <a:off x="2223347" y="2561721"/>
          <a:ext cx="1089979" cy="7084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Истражи могуће изборе</a:t>
          </a:r>
          <a:endParaRPr lang="en-US" sz="1100" kern="1200" dirty="0"/>
        </a:p>
      </dsp:txBody>
      <dsp:txXfrm>
        <a:off x="2223347" y="2561721"/>
        <a:ext cx="1089979" cy="708486"/>
      </dsp:txXfrm>
    </dsp:sp>
    <dsp:sp modelId="{3F6E7CC5-2EC7-43A8-8CFB-A55D17EABE5F}">
      <dsp:nvSpPr>
        <dsp:cNvPr id="0" name=""/>
        <dsp:cNvSpPr/>
      </dsp:nvSpPr>
      <dsp:spPr>
        <a:xfrm>
          <a:off x="2184775" y="354986"/>
          <a:ext cx="2831348" cy="2831348"/>
        </a:xfrm>
        <a:custGeom>
          <a:avLst/>
          <a:gdLst/>
          <a:ahLst/>
          <a:cxnLst/>
          <a:rect l="0" t="0" r="0" b="0"/>
          <a:pathLst>
            <a:path>
              <a:moveTo>
                <a:pt x="150230" y="2050328"/>
              </a:moveTo>
              <a:arcTo wR="1415674" hR="1415674" stAng="9201898" swAng="136009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212E1FE-845E-402C-BB1F-CE635240E294}">
      <dsp:nvSpPr>
        <dsp:cNvPr id="0" name=""/>
        <dsp:cNvSpPr/>
      </dsp:nvSpPr>
      <dsp:spPr>
        <a:xfrm>
          <a:off x="1709073" y="978949"/>
          <a:ext cx="1089979" cy="7084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r-Cyrl-RS" sz="1100" kern="1200" dirty="0"/>
            <a:t>Повежи свој избор са својим могућностима</a:t>
          </a:r>
          <a:endParaRPr lang="en-US" sz="1100" kern="1200" dirty="0"/>
        </a:p>
      </dsp:txBody>
      <dsp:txXfrm>
        <a:off x="1709073" y="978949"/>
        <a:ext cx="1089979" cy="708486"/>
      </dsp:txXfrm>
    </dsp:sp>
    <dsp:sp modelId="{2D5CB0E2-94F8-4B0F-8A2D-D96061C23986}">
      <dsp:nvSpPr>
        <dsp:cNvPr id="0" name=""/>
        <dsp:cNvSpPr/>
      </dsp:nvSpPr>
      <dsp:spPr>
        <a:xfrm>
          <a:off x="2184775" y="354986"/>
          <a:ext cx="2831348" cy="2831348"/>
        </a:xfrm>
        <a:custGeom>
          <a:avLst/>
          <a:gdLst/>
          <a:ahLst/>
          <a:cxnLst/>
          <a:rect l="0" t="0" r="0" b="0"/>
          <a:pathLst>
            <a:path>
              <a:moveTo>
                <a:pt x="340484" y="494749"/>
              </a:moveTo>
              <a:arcTo wR="1415674" hR="1415674" stAng="13234849" swAng="121201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6AE65-97C4-4713-9781-1F07164A517B}" type="datetimeFigureOut">
              <a:rPr lang="en-US" smtClean="0"/>
              <a:pPr/>
              <a:t>2/10/2021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6C0A5-D0C7-4EFE-820D-DA30D5B6148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987425" y="5037663"/>
            <a:ext cx="673100" cy="279400"/>
          </a:xfrm>
        </p:spPr>
        <p:txBody>
          <a:bodyPr/>
          <a:lstStyle/>
          <a:p>
            <a:fld id="{244793A9-7C6C-4D08-92F6-F1F92C238736}" type="datetime1">
              <a:rPr lang="en-US" smtClean="0"/>
              <a:pPr/>
              <a:t>2/10/2021</a:t>
            </a:fld>
            <a:endParaRPr lang="en-US" dirty="0"/>
          </a:p>
        </p:txBody>
      </p:sp>
      <p:sp>
        <p:nvSpPr>
          <p:cNvPr id="5" name="Footer Placeholder 4"/>
          <p:cNvSpPr>
            <a:spLocks noGrp="1"/>
          </p:cNvSpPr>
          <p:nvPr>
            <p:ph type="ftr" sz="quarter" idx="11"/>
          </p:nvPr>
        </p:nvSpPr>
        <p:spPr>
          <a:xfrm>
            <a:off x="2019298" y="5037663"/>
            <a:ext cx="3910976" cy="279400"/>
          </a:xfrm>
        </p:spPr>
        <p:txBody>
          <a:bodyPr/>
          <a:lstStyle/>
          <a:p>
            <a:endParaRPr lang="en-US" dirty="0"/>
          </a:p>
        </p:txBody>
      </p:sp>
      <p:sp>
        <p:nvSpPr>
          <p:cNvPr id="6" name="Slide Number Placeholder 5"/>
          <p:cNvSpPr>
            <a:spLocks noGrp="1"/>
          </p:cNvSpPr>
          <p:nvPr>
            <p:ph type="sldNum" sz="quarter" idx="12"/>
          </p:nvPr>
        </p:nvSpPr>
        <p:spPr>
          <a:xfrm>
            <a:off x="6717676" y="5037663"/>
            <a:ext cx="413375" cy="279400"/>
          </a:xfrm>
        </p:spPr>
        <p:txBody>
          <a:bodyPr/>
          <a:lstStyle/>
          <a:p>
            <a:fld id="{FAEF9944-A4F6-4C59-AEBD-678D6480B8EA}" type="slidenum">
              <a:rPr lang="en-US" smtClean="0"/>
              <a:pPr/>
              <a:t>‹#›</a:t>
            </a:fld>
            <a:endParaRPr lang="en-US" dirty="0"/>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41C99-057F-4FBD-845B-32D673B4DEBB}" type="datetime1">
              <a:rPr lang="en-US" smtClean="0"/>
              <a:pPr/>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1F435-97A5-4A26-BB2D-43B7BA0D4E2A}" type="datetime1">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413E38-C98F-4111-98A9-83F0DADA77A7}" type="datetime1">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646510" y="879961"/>
            <a:ext cx="4572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C9329F-C0AA-4519-8CC8-15655E3CE069}" type="datetime1">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F0A885-74DC-4CF2-AAB3-12F04A474BD0}" type="datetime1">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646510" y="879961"/>
            <a:ext cx="4572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B85394-30EA-4FB8-A570-E6FD01E18BD5}" type="datetime1">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B6E6B1-64AF-47FF-84F1-CFD070D0246D}" type="datetime1">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92265-CF42-467A-9B40-C103C58E7FA9}" type="datetime1">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879F7F-0577-44B4-BD0A-504FDE45910F}" type="datetime1">
              <a:rPr lang="en-US" smtClean="0"/>
              <a:pPr/>
              <a:t>2/10/2021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8531DE-2204-4420-8EDD-B13AF617CD81}" type="datetime1">
              <a:rPr lang="en-US" smtClean="0"/>
              <a:pPr/>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3540B7-12B4-44C4-B128-45E241C8D123}" type="datetime1">
              <a:rPr lang="en-US" smtClean="0"/>
              <a:pPr/>
              <a:t>2/10/2021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FCEFDD-B123-4C25-A5BF-FEAEE2F07A3F}" type="datetime1">
              <a:rPr lang="en-US" smtClean="0"/>
              <a:pPr/>
              <a:t>2/10/2021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300D3C-0497-4FC6-8D6D-9AF5EE895CF1}" type="datetime1">
              <a:rPr lang="en-US" smtClean="0"/>
              <a:pPr/>
              <a:t>2/10/2021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B222B1-F1F7-463E-B949-0AC9E3253AA7}" type="datetime1">
              <a:rPr lang="en-US" smtClean="0"/>
              <a:pPr/>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9C5D6-5912-49F2-84D6-8E719EAC93E6}" type="datetime1">
              <a:rPr lang="en-US" smtClean="0"/>
              <a:pPr/>
              <a:t>2/10/2021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B753C87-E0CE-4BBA-8ADC-04D27885436A}" type="datetime1">
              <a:rPr lang="en-US" smtClean="0"/>
              <a:pPr/>
              <a:t>2/10/2021</a:t>
            </a:fld>
            <a:endParaRPr lang="en-US" dirty="0"/>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Lst>
  <p:transition spd="med">
    <p:fade/>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psiholog.putnik@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a:t>Препознај своје способности</a:t>
            </a:r>
            <a:endParaRPr lang="en-US" dirty="0"/>
          </a:p>
        </p:txBody>
      </p:sp>
      <p:sp>
        <p:nvSpPr>
          <p:cNvPr id="3" name="Subtitle 2"/>
          <p:cNvSpPr>
            <a:spLocks noGrp="1"/>
          </p:cNvSpPr>
          <p:nvPr>
            <p:ph type="subTitle" idx="1"/>
          </p:nvPr>
        </p:nvSpPr>
        <p:spPr/>
        <p:txBody>
          <a:bodyPr>
            <a:normAutofit/>
          </a:bodyPr>
          <a:lstStyle/>
          <a:p>
            <a:pPr algn="r"/>
            <a:r>
              <a:rPr lang="sr-Cyrl-RS" sz="1600" dirty="0"/>
              <a:t>Марија Томашевић Звиздић</a:t>
            </a:r>
          </a:p>
          <a:p>
            <a:pPr algn="r"/>
            <a:r>
              <a:rPr lang="sr-Cyrl-RS" sz="1600" dirty="0"/>
              <a:t>психолог</a:t>
            </a:r>
            <a:endParaRPr lang="en-US" sz="160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t>Важне способности за одабир занимања</a:t>
            </a:r>
            <a:endParaRPr lang="en-US" sz="3600" dirty="0"/>
          </a:p>
        </p:txBody>
      </p:sp>
      <p:sp>
        <p:nvSpPr>
          <p:cNvPr id="3" name="Content Placeholder 2"/>
          <p:cNvSpPr>
            <a:spLocks noGrp="1"/>
          </p:cNvSpPr>
          <p:nvPr>
            <p:ph sz="half" idx="1"/>
          </p:nvPr>
        </p:nvSpPr>
        <p:spPr>
          <a:xfrm>
            <a:off x="973836" y="2560320"/>
            <a:ext cx="4360164" cy="3310128"/>
          </a:xfrm>
        </p:spPr>
        <p:txBody>
          <a:bodyPr>
            <a:normAutofit fontScale="25000" lnSpcReduction="20000"/>
          </a:bodyPr>
          <a:lstStyle/>
          <a:p>
            <a:r>
              <a:rPr lang="sr-Cyrl-RS" sz="6400" b="1" dirty="0"/>
              <a:t>Схватање начина рада машина и уређаја- </a:t>
            </a:r>
            <a:r>
              <a:rPr lang="sr-Cyrl-RS" sz="6400" dirty="0"/>
              <a:t>омогућава нам да разумемо како раде машине и уређаји, схватимо принципе механике(да решавамо теоријске или практичне задатке), да уочимо како да користимо алате или како да поправимо квар на некој машини или уређају.</a:t>
            </a:r>
            <a:endParaRPr lang="vi-VN" sz="6400" dirty="0"/>
          </a:p>
          <a:p>
            <a:r>
              <a:rPr lang="sr-Cyrl-RS" sz="6400" b="1" dirty="0"/>
              <a:t>Схватање односа у равни и простору- </a:t>
            </a:r>
            <a:r>
              <a:rPr lang="sr-Cyrl-RS" sz="6400" dirty="0"/>
              <a:t>омогућава нам да сагледамо односе делова и целине у равни, да замишљамо тродимензионални изглед предмета, њихов изглед под различитим углом гледања и у различитим положајима, да дводимензионални приказ( скица, мапа , цртеж) замислимо у простору, да се сналазимо у простору.</a:t>
            </a:r>
            <a:endParaRPr lang="en-US" sz="6400" dirty="0"/>
          </a:p>
          <a:p>
            <a:endParaRPr lang="en-US" dirty="0"/>
          </a:p>
        </p:txBody>
      </p:sp>
      <p:pic>
        <p:nvPicPr>
          <p:cNvPr id="5" name="Content Placeholder 4" descr="Soft-Skills-1536x1536.png"/>
          <p:cNvPicPr>
            <a:picLocks noGrp="1" noChangeAspect="1"/>
          </p:cNvPicPr>
          <p:nvPr>
            <p:ph sz="half" idx="2"/>
          </p:nvPr>
        </p:nvPicPr>
        <p:blipFill>
          <a:blip r:embed="rId2" cstate="print"/>
          <a:stretch>
            <a:fillRect/>
          </a:stretch>
        </p:blipFill>
        <p:spPr>
          <a:xfrm>
            <a:off x="5486400" y="2560638"/>
            <a:ext cx="2573337" cy="330993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t>Како су наше способности повезане са одлуком о избору занимања?</a:t>
            </a:r>
            <a:endParaRPr lang="en-US" sz="3600" dirty="0"/>
          </a:p>
        </p:txBody>
      </p:sp>
      <p:sp>
        <p:nvSpPr>
          <p:cNvPr id="3" name="Content Placeholder 2"/>
          <p:cNvSpPr>
            <a:spLocks noGrp="1"/>
          </p:cNvSpPr>
          <p:nvPr>
            <p:ph sz="half" idx="1"/>
          </p:nvPr>
        </p:nvSpPr>
        <p:spPr>
          <a:xfrm>
            <a:off x="973836" y="2560320"/>
            <a:ext cx="4664964" cy="3688080"/>
          </a:xfrm>
        </p:spPr>
        <p:txBody>
          <a:bodyPr>
            <a:normAutofit fontScale="25000" lnSpcReduction="20000"/>
          </a:bodyPr>
          <a:lstStyle/>
          <a:p>
            <a:r>
              <a:rPr lang="sr-Cyrl-RS" sz="7200" dirty="0"/>
              <a:t>Свако од нас има способности које одговарају већем броју занимања.</a:t>
            </a:r>
          </a:p>
          <a:p>
            <a:r>
              <a:rPr lang="sr-Cyrl-RS" sz="7200" dirty="0"/>
              <a:t>Ако изаберемо занимање чији захтеви нису у складу са нашим способностима- имаћемо мање успеха у раду и нећемо бити задовољни.</a:t>
            </a:r>
          </a:p>
          <a:p>
            <a:r>
              <a:rPr lang="sr-Cyrl-RS" sz="7200" dirty="0"/>
              <a:t>Ако су захтеви посла знатно нижи у односу на наше способности- посао нам неће представљати изазов, осећаћемо замор и досаду и опет нећемо бити задовољни.</a:t>
            </a:r>
          </a:p>
          <a:p>
            <a:r>
              <a:rPr lang="sr-Cyrl-RS" sz="7200" dirty="0"/>
              <a:t>Међутим, уколико изаберемо занимање узимајући у обзир наше способности веће су шансе да ћемо, уз потребно залагање, имати и успеха и бити мотивисани да радимо.</a:t>
            </a:r>
            <a:br>
              <a:rPr lang="en-US" sz="5600" dirty="0"/>
            </a:br>
            <a:endParaRPr lang="en-US" sz="5600" dirty="0"/>
          </a:p>
          <a:p>
            <a:endParaRPr lang="en-US" dirty="0"/>
          </a:p>
        </p:txBody>
      </p:sp>
      <p:pic>
        <p:nvPicPr>
          <p:cNvPr id="5" name="Content Placeholder 4" descr="images (9).jpg"/>
          <p:cNvPicPr>
            <a:picLocks noGrp="1" noChangeAspect="1"/>
          </p:cNvPicPr>
          <p:nvPr>
            <p:ph sz="half" idx="2"/>
          </p:nvPr>
        </p:nvPicPr>
        <p:blipFill>
          <a:blip r:embed="rId2" cstate="print"/>
          <a:stretch>
            <a:fillRect/>
          </a:stretch>
        </p:blipFill>
        <p:spPr>
          <a:xfrm>
            <a:off x="5715000" y="2971800"/>
            <a:ext cx="2567781" cy="17526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t>Како можемо развијати своје способности?</a:t>
            </a:r>
            <a:endParaRPr lang="en-US" sz="3600" dirty="0"/>
          </a:p>
        </p:txBody>
      </p:sp>
      <p:sp>
        <p:nvSpPr>
          <p:cNvPr id="3" name="Content Placeholder 2"/>
          <p:cNvSpPr>
            <a:spLocks noGrp="1"/>
          </p:cNvSpPr>
          <p:nvPr>
            <p:ph sz="half" idx="1"/>
          </p:nvPr>
        </p:nvSpPr>
        <p:spPr>
          <a:xfrm>
            <a:off x="973836" y="2560320"/>
            <a:ext cx="4741164" cy="3310128"/>
          </a:xfrm>
        </p:spPr>
        <p:txBody>
          <a:bodyPr>
            <a:normAutofit fontScale="25000" lnSpcReduction="20000"/>
          </a:bodyPr>
          <a:lstStyle/>
          <a:p>
            <a:r>
              <a:rPr lang="sr-Cyrl-RS" sz="7200" dirty="0"/>
              <a:t>Ако се трудимо, можемо до извесне границе развијати и мењати своје способности.</a:t>
            </a:r>
          </a:p>
          <a:p>
            <a:r>
              <a:rPr lang="sr-Cyrl-RS" sz="7200" dirty="0"/>
              <a:t>На пример: уколико твоја речитост није довољно развијена- можеш је развијати читањем, писањем, разговором..</a:t>
            </a:r>
          </a:p>
          <a:p>
            <a:r>
              <a:rPr lang="sr-Cyrl-RS" sz="7200" dirty="0"/>
              <a:t>Можемо поседовати одређену способност, али то не значи, нужно, и да ћемо бити успешни у датој области. На пример: Ако имаш дара за математику- имаћеш и успеха само уколико развијаш свој таленат уз вежбу и систематски рад. </a:t>
            </a:r>
            <a:endParaRPr lang="en-US" sz="7200" dirty="0"/>
          </a:p>
          <a:p>
            <a:r>
              <a:rPr lang="sr-Cyrl-RS" sz="7200" dirty="0"/>
              <a:t>Уколико су неке способности изузетно развијене, говоримо о таленту или даровитости  особе у датој области.</a:t>
            </a:r>
            <a:endParaRPr lang="en-US" sz="7200" dirty="0"/>
          </a:p>
          <a:p>
            <a:endParaRPr lang="en-US" dirty="0"/>
          </a:p>
        </p:txBody>
      </p:sp>
      <p:pic>
        <p:nvPicPr>
          <p:cNvPr id="5" name="Content Placeholder 4" descr="images (1).jpg"/>
          <p:cNvPicPr>
            <a:picLocks noGrp="1" noChangeAspect="1"/>
          </p:cNvPicPr>
          <p:nvPr>
            <p:ph sz="half" idx="2"/>
          </p:nvPr>
        </p:nvPicPr>
        <p:blipFill>
          <a:blip r:embed="rId2" cstate="print"/>
          <a:stretch>
            <a:fillRect/>
          </a:stretch>
        </p:blipFill>
        <p:spPr>
          <a:xfrm>
            <a:off x="5867400" y="2971800"/>
            <a:ext cx="2209800" cy="25146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t>Зашто је важно познавати своје способности?</a:t>
            </a:r>
            <a:endParaRPr lang="en-US" sz="3600" dirty="0"/>
          </a:p>
        </p:txBody>
      </p:sp>
      <p:sp>
        <p:nvSpPr>
          <p:cNvPr id="3" name="Content Placeholder 2"/>
          <p:cNvSpPr>
            <a:spLocks noGrp="1"/>
          </p:cNvSpPr>
          <p:nvPr>
            <p:ph sz="half" idx="1"/>
          </p:nvPr>
        </p:nvSpPr>
        <p:spPr>
          <a:xfrm>
            <a:off x="973836" y="2560320"/>
            <a:ext cx="4131564" cy="3310128"/>
          </a:xfrm>
        </p:spPr>
        <p:txBody>
          <a:bodyPr>
            <a:normAutofit/>
          </a:bodyPr>
          <a:lstStyle/>
          <a:p>
            <a:r>
              <a:rPr lang="sr-Cyrl-RS" sz="1800" dirty="0"/>
              <a:t>Успех при обављању различитих послова зависи од наших способности- које способности поседујемо и у којој мери су развијене.</a:t>
            </a:r>
          </a:p>
          <a:p>
            <a:r>
              <a:rPr lang="sr-Cyrl-RS" sz="1800" dirty="0"/>
              <a:t>С друге стране, наше задовољство на послу зависи често од тога колико смо успешни у том послу.</a:t>
            </a:r>
          </a:p>
          <a:p>
            <a:r>
              <a:rPr lang="sr-Cyrl-RS" sz="1800" dirty="0"/>
              <a:t>Зато је важно да одабереш занимање које је у складу са твојим способностима.</a:t>
            </a:r>
            <a:endParaRPr lang="en-US" sz="1800" dirty="0"/>
          </a:p>
          <a:p>
            <a:endParaRPr lang="en-US" dirty="0"/>
          </a:p>
        </p:txBody>
      </p:sp>
      <p:pic>
        <p:nvPicPr>
          <p:cNvPr id="5" name="Content Placeholder 4" descr="identyfying_skills_needs_360x240.jpg"/>
          <p:cNvPicPr>
            <a:picLocks noGrp="1" noChangeAspect="1"/>
          </p:cNvPicPr>
          <p:nvPr>
            <p:ph sz="half" idx="2"/>
          </p:nvPr>
        </p:nvPicPr>
        <p:blipFill>
          <a:blip r:embed="rId2" cstate="print"/>
          <a:stretch>
            <a:fillRect/>
          </a:stretch>
        </p:blipFill>
        <p:spPr>
          <a:xfrm>
            <a:off x="5257800" y="2819400"/>
            <a:ext cx="3081338" cy="2895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t>Како могу сазнати које способности поседујем?</a:t>
            </a:r>
            <a:endParaRPr lang="en-US" sz="3600" dirty="0"/>
          </a:p>
        </p:txBody>
      </p:sp>
      <p:sp>
        <p:nvSpPr>
          <p:cNvPr id="3" name="Content Placeholder 2"/>
          <p:cNvSpPr>
            <a:spLocks noGrp="1"/>
          </p:cNvSpPr>
          <p:nvPr>
            <p:ph sz="half" idx="1"/>
          </p:nvPr>
        </p:nvSpPr>
        <p:spPr>
          <a:xfrm>
            <a:off x="973836" y="2560320"/>
            <a:ext cx="3979164" cy="3310128"/>
          </a:xfrm>
        </p:spPr>
        <p:txBody>
          <a:bodyPr>
            <a:normAutofit fontScale="25000" lnSpcReduction="20000"/>
          </a:bodyPr>
          <a:lstStyle/>
          <a:p>
            <a:r>
              <a:rPr lang="ru-RU" sz="6400" dirty="0">
                <a:solidFill>
                  <a:schemeClr val="tx1"/>
                </a:solidFill>
              </a:rPr>
              <a:t>Способности се испитују  и мере  психолошким тестовима способности. Тестирање врши психолог уз коришћење предвиђених тестова и анализира постигнуће испитаника.</a:t>
            </a:r>
          </a:p>
          <a:p>
            <a:r>
              <a:rPr lang="ru-RU" sz="6400" dirty="0">
                <a:solidFill>
                  <a:schemeClr val="tx1"/>
                </a:solidFill>
              </a:rPr>
              <a:t>Утврђивање степена развијености појединих способности појединца веома је важно приликом избора школе и занимања. Способности појединаца се испитују често  у оквиру професионалне оријентације (одабир најадекватнијег занимања за одређену особу), али и професионалне селекције (одабир најадекватније особе за одређени посао).</a:t>
            </a:r>
            <a:endParaRPr lang="en-US" sz="6400" dirty="0"/>
          </a:p>
          <a:p>
            <a:endParaRPr lang="en-US" dirty="0"/>
          </a:p>
        </p:txBody>
      </p:sp>
      <p:pic>
        <p:nvPicPr>
          <p:cNvPr id="5" name="Content Placeholder 4" descr="shutterstock_200301950-3.png"/>
          <p:cNvPicPr>
            <a:picLocks noGrp="1" noChangeAspect="1"/>
          </p:cNvPicPr>
          <p:nvPr>
            <p:ph sz="half" idx="2"/>
          </p:nvPr>
        </p:nvPicPr>
        <p:blipFill>
          <a:blip r:embed="rId2" cstate="print"/>
          <a:stretch>
            <a:fillRect/>
          </a:stretch>
        </p:blipFill>
        <p:spPr>
          <a:xfrm>
            <a:off x="5181600" y="2560638"/>
            <a:ext cx="2828635" cy="330993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t>Како могу препознати способности поседујем?</a:t>
            </a:r>
            <a:endParaRPr lang="en-US" sz="3600" dirty="0"/>
          </a:p>
        </p:txBody>
      </p:sp>
      <p:sp>
        <p:nvSpPr>
          <p:cNvPr id="3" name="Content Placeholder 2"/>
          <p:cNvSpPr>
            <a:spLocks noGrp="1"/>
          </p:cNvSpPr>
          <p:nvPr>
            <p:ph idx="1"/>
          </p:nvPr>
        </p:nvSpPr>
        <p:spPr>
          <a:xfrm>
            <a:off x="971551" y="2556932"/>
            <a:ext cx="7200897" cy="2091268"/>
          </a:xfrm>
        </p:spPr>
        <p:txBody>
          <a:bodyPr>
            <a:normAutofit fontScale="77500" lnSpcReduction="20000"/>
          </a:bodyPr>
          <a:lstStyle/>
          <a:p>
            <a:r>
              <a:rPr lang="sr-Cyrl-RS" sz="1800" dirty="0"/>
              <a:t>Важно је да поставите себи следеће питање:</a:t>
            </a:r>
          </a:p>
          <a:p>
            <a:pPr>
              <a:buNone/>
            </a:pPr>
            <a:r>
              <a:rPr lang="sr-Cyrl-RS" sz="1800" b="1" dirty="0"/>
              <a:t>     </a:t>
            </a:r>
            <a:r>
              <a:rPr lang="sr-Cyrl-RS" sz="1800" dirty="0"/>
              <a:t>Како видим своје способности, у којим активностима и задацима сам успешнији него у неким другим?</a:t>
            </a:r>
            <a:endParaRPr lang="sr-Cyrl-RS" sz="1800" b="1" dirty="0"/>
          </a:p>
          <a:p>
            <a:pPr>
              <a:buNone/>
            </a:pPr>
            <a:r>
              <a:rPr lang="sr-Cyrl-RS" sz="1800" b="1" dirty="0"/>
              <a:t>Линк </a:t>
            </a:r>
          </a:p>
          <a:p>
            <a:pPr>
              <a:buNone/>
            </a:pPr>
            <a:r>
              <a:rPr lang="en-US" sz="1800" b="1" dirty="0"/>
              <a:t>https://forms.office.com/Pages/ResponsePage.aspx?id=stCUjnatcEWKlqfDkvAuBRvHNqfSKK1EkpczAsVSiz9UNU1aNkE5SkI5SzZNUkZOMVhNUTdVSTNSTy4u</a:t>
            </a:r>
            <a:endParaRPr lang="sr-Cyrl-RS" sz="1800" b="1" dirty="0"/>
          </a:p>
          <a:p>
            <a:pPr>
              <a:buNone/>
            </a:pPr>
            <a:r>
              <a:rPr lang="sr-Cyrl-RS" sz="1800" b="1" dirty="0"/>
              <a:t>Прекопирај у интеренет претраживач и отвориће се упитник који има за циљ да ти помогне да препознаш своје способности. </a:t>
            </a:r>
          </a:p>
          <a:p>
            <a:endParaRPr lang="en-US" dirty="0"/>
          </a:p>
        </p:txBody>
      </p:sp>
      <p:pic>
        <p:nvPicPr>
          <p:cNvPr id="4" name="Content Placeholder 4" descr="images (6).jpg"/>
          <p:cNvPicPr>
            <a:picLocks noChangeAspect="1"/>
          </p:cNvPicPr>
          <p:nvPr/>
        </p:nvPicPr>
        <p:blipFill>
          <a:blip r:embed="rId2" cstate="print"/>
          <a:stretch>
            <a:fillRect/>
          </a:stretch>
        </p:blipFill>
        <p:spPr>
          <a:xfrm>
            <a:off x="2133600" y="4724400"/>
            <a:ext cx="4343400" cy="1295400"/>
          </a:xfrm>
          <a:prstGeom prst="rect">
            <a:avLst/>
          </a:prstGeo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t>Како препознати своје способности?</a:t>
            </a:r>
            <a:endParaRPr lang="en-US" sz="3600" dirty="0"/>
          </a:p>
        </p:txBody>
      </p:sp>
      <p:sp>
        <p:nvSpPr>
          <p:cNvPr id="3" name="Content Placeholder 2"/>
          <p:cNvSpPr>
            <a:spLocks noGrp="1"/>
          </p:cNvSpPr>
          <p:nvPr>
            <p:ph sz="half" idx="1"/>
          </p:nvPr>
        </p:nvSpPr>
        <p:spPr>
          <a:xfrm>
            <a:off x="973836" y="2560320"/>
            <a:ext cx="4741164" cy="3310128"/>
          </a:xfrm>
        </p:spPr>
        <p:txBody>
          <a:bodyPr>
            <a:normAutofit fontScale="47500" lnSpcReduction="20000"/>
          </a:bodyPr>
          <a:lstStyle/>
          <a:p>
            <a:r>
              <a:rPr lang="sr-Cyrl-RS" sz="3400" dirty="0"/>
              <a:t>Упореди своје виђење способности које поседујеш  и како те виде други. Можеш затражити од  некога ко те добро познаје и чије мишљење цениш (родитеља, брата, сестре, пријатеља или наставника),  да процени твоје способности на основу овог упитника или разговарајте на ову тему.</a:t>
            </a:r>
          </a:p>
          <a:p>
            <a:r>
              <a:rPr lang="sr-Cyrl-RS" sz="3400" dirty="0"/>
              <a:t>Можда ћеш сазнати нешто ново о себи и својим могућностима у оквиру доношења одлуке о даљем професионалном развоју.</a:t>
            </a:r>
          </a:p>
          <a:p>
            <a:r>
              <a:rPr lang="sr-Cyrl-RS" sz="3400" dirty="0"/>
              <a:t>Препознавање и развијање способности  које су важне за тебе ће свакако бити важна тема на индивидуалном разговору са психологом у оквиру саветовања и професионалне оријентације.</a:t>
            </a:r>
            <a:endParaRPr lang="en-US" sz="3400" dirty="0"/>
          </a:p>
          <a:p>
            <a:endParaRPr lang="en-US" dirty="0"/>
          </a:p>
        </p:txBody>
      </p:sp>
      <p:pic>
        <p:nvPicPr>
          <p:cNvPr id="5" name="Content Placeholder 4" descr="images (8).jpg"/>
          <p:cNvPicPr>
            <a:picLocks noGrp="1" noChangeAspect="1"/>
          </p:cNvPicPr>
          <p:nvPr>
            <p:ph sz="half" idx="2"/>
          </p:nvPr>
        </p:nvPicPr>
        <p:blipFill>
          <a:blip r:embed="rId2" cstate="print"/>
          <a:stretch>
            <a:fillRect/>
          </a:stretch>
        </p:blipFill>
        <p:spPr>
          <a:xfrm>
            <a:off x="6019800" y="2971800"/>
            <a:ext cx="2209799" cy="2116296"/>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t>Заказивање разговора са психологом</a:t>
            </a:r>
            <a:endParaRPr lang="en-US" sz="3600" dirty="0"/>
          </a:p>
        </p:txBody>
      </p:sp>
      <p:sp>
        <p:nvSpPr>
          <p:cNvPr id="3" name="Content Placeholder 2"/>
          <p:cNvSpPr>
            <a:spLocks noGrp="1"/>
          </p:cNvSpPr>
          <p:nvPr>
            <p:ph idx="1"/>
          </p:nvPr>
        </p:nvSpPr>
        <p:spPr/>
        <p:txBody>
          <a:bodyPr>
            <a:normAutofit/>
          </a:bodyPr>
          <a:lstStyle/>
          <a:p>
            <a:r>
              <a:rPr lang="ru-RU" sz="1800" dirty="0"/>
              <a:t>Уколико желите да закажете тестирање и/или индивидуално саветовање на тему одабира средње школе или имате потребу да разговарате са психологом на неку од тема које смо поменули, имате неку своју дилему, размишљање или бригу можете ми се обратити у школи или контактирати ме преко одељењског старешине или  путем мејл адресе  </a:t>
            </a:r>
            <a:r>
              <a:rPr lang="ru-RU" sz="1800" b="1" dirty="0">
                <a:hlinkClick r:id="rId2"/>
              </a:rPr>
              <a:t>psiholog.putnik@gmail.com</a:t>
            </a:r>
            <a:r>
              <a:rPr lang="ru-RU" sz="1800" b="1" dirty="0"/>
              <a:t> </a:t>
            </a:r>
            <a:r>
              <a:rPr lang="ru-RU" sz="1800" dirty="0"/>
              <a:t>и заказати разговор.</a:t>
            </a:r>
            <a:endParaRPr lang="en-US" sz="1800" dirty="0"/>
          </a:p>
        </p:txBody>
      </p:sp>
      <p:pic>
        <p:nvPicPr>
          <p:cNvPr id="4" name="Picture 3" descr="images (2).jpg"/>
          <p:cNvPicPr>
            <a:picLocks noChangeAspect="1"/>
          </p:cNvPicPr>
          <p:nvPr/>
        </p:nvPicPr>
        <p:blipFill>
          <a:blip r:embed="rId3" cstate="print"/>
          <a:stretch>
            <a:fillRect/>
          </a:stretch>
        </p:blipFill>
        <p:spPr>
          <a:xfrm>
            <a:off x="2895600" y="4343400"/>
            <a:ext cx="3352800" cy="1562100"/>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sr-Cyrl-RS" sz="3600" dirty="0"/>
              <a:t>Процес доношења одлуке о избору средње школе или занимања</a:t>
            </a:r>
            <a:endParaRPr lang="en-US" sz="3600" dirty="0"/>
          </a:p>
        </p:txBody>
      </p:sp>
      <p:graphicFrame>
        <p:nvGraphicFramePr>
          <p:cNvPr id="4" name="Content Placeholder 3"/>
          <p:cNvGraphicFramePr>
            <a:graphicFrameLocks noGrp="1"/>
          </p:cNvGraphicFramePr>
          <p:nvPr>
            <p:ph idx="1"/>
          </p:nvPr>
        </p:nvGraphicFramePr>
        <p:xfrm>
          <a:off x="971550" y="2557463"/>
          <a:ext cx="72009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t>Шта су то способности?</a:t>
            </a:r>
            <a:endParaRPr lang="en-US" sz="3600" dirty="0"/>
          </a:p>
        </p:txBody>
      </p:sp>
      <p:sp>
        <p:nvSpPr>
          <p:cNvPr id="3" name="Content Placeholder 2"/>
          <p:cNvSpPr>
            <a:spLocks noGrp="1"/>
          </p:cNvSpPr>
          <p:nvPr>
            <p:ph sz="half" idx="1"/>
          </p:nvPr>
        </p:nvSpPr>
        <p:spPr/>
        <p:txBody>
          <a:bodyPr>
            <a:normAutofit lnSpcReduction="10000"/>
          </a:bodyPr>
          <a:lstStyle/>
          <a:p>
            <a:r>
              <a:rPr lang="sr-Cyrl-RS" sz="1800" dirty="0"/>
              <a:t>Способности су наше могућности да успешно обављамо неке активности и послове.</a:t>
            </a:r>
          </a:p>
          <a:p>
            <a:r>
              <a:rPr lang="sr-Cyrl-RS" sz="1800" dirty="0"/>
              <a:t>Људи се разликују у ономе што могу и знају да раде и у чему су успешни.</a:t>
            </a:r>
          </a:p>
          <a:p>
            <a:r>
              <a:rPr lang="sr-Cyrl-RS" sz="1800" dirty="0"/>
              <a:t>Неко се одлично сналази са бројевима, неко је вешт са речима, неко има смисла за технику..</a:t>
            </a:r>
          </a:p>
          <a:p>
            <a:endParaRPr lang="sr-Cyrl-RS" dirty="0"/>
          </a:p>
          <a:p>
            <a:endParaRPr lang="en-US" dirty="0"/>
          </a:p>
        </p:txBody>
      </p:sp>
      <p:pic>
        <p:nvPicPr>
          <p:cNvPr id="5" name="Content Placeholder 4" descr="child-learning-compressor.png"/>
          <p:cNvPicPr>
            <a:picLocks noGrp="1" noChangeAspect="1"/>
          </p:cNvPicPr>
          <p:nvPr>
            <p:ph sz="half" idx="2"/>
          </p:nvPr>
        </p:nvPicPr>
        <p:blipFill>
          <a:blip r:embed="rId2" cstate="print"/>
          <a:stretch>
            <a:fillRect/>
          </a:stretch>
        </p:blipFill>
        <p:spPr>
          <a:xfrm>
            <a:off x="4572000" y="2438400"/>
            <a:ext cx="3733800" cy="3886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t>Дефиниција способности</a:t>
            </a:r>
            <a:endParaRPr lang="en-US" sz="3600" dirty="0"/>
          </a:p>
        </p:txBody>
      </p:sp>
      <p:sp>
        <p:nvSpPr>
          <p:cNvPr id="3" name="Content Placeholder 2"/>
          <p:cNvSpPr>
            <a:spLocks noGrp="1"/>
          </p:cNvSpPr>
          <p:nvPr>
            <p:ph sz="half" idx="1"/>
          </p:nvPr>
        </p:nvSpPr>
        <p:spPr>
          <a:xfrm>
            <a:off x="973836" y="2560320"/>
            <a:ext cx="3979164" cy="3310128"/>
          </a:xfrm>
        </p:spPr>
        <p:txBody>
          <a:bodyPr>
            <a:normAutofit/>
          </a:bodyPr>
          <a:lstStyle/>
          <a:p>
            <a:r>
              <a:rPr lang="ru-RU" sz="1900" b="1" dirty="0"/>
              <a:t>Способност</a:t>
            </a:r>
            <a:r>
              <a:rPr lang="ru-RU" sz="1900" dirty="0"/>
              <a:t> је појам који се односи на диспозицију</a:t>
            </a:r>
            <a:r>
              <a:rPr lang="ru-RU" sz="1900" dirty="0">
                <a:solidFill>
                  <a:schemeClr val="tx1"/>
                </a:solidFill>
              </a:rPr>
              <a:t> особе за успешно вршење одређене активности. </a:t>
            </a:r>
          </a:p>
          <a:p>
            <a:r>
              <a:rPr lang="ru-RU" sz="1900" dirty="0">
                <a:solidFill>
                  <a:schemeClr val="tx1"/>
                </a:solidFill>
              </a:rPr>
              <a:t>Способност је наслеђени потенцијал сваке особе који се даље развија и обликује под утицајем друштвене средине, вежбања и личне активности. </a:t>
            </a:r>
          </a:p>
          <a:p>
            <a:endParaRPr lang="en-US" dirty="0"/>
          </a:p>
        </p:txBody>
      </p:sp>
      <p:pic>
        <p:nvPicPr>
          <p:cNvPr id="7" name="Content Placeholder 6" descr="unnamed.jpg"/>
          <p:cNvPicPr>
            <a:picLocks noGrp="1" noChangeAspect="1"/>
          </p:cNvPicPr>
          <p:nvPr>
            <p:ph sz="half" idx="2"/>
          </p:nvPr>
        </p:nvPicPr>
        <p:blipFill>
          <a:blip r:embed="rId2" cstate="print"/>
          <a:stretch>
            <a:fillRect/>
          </a:stretch>
        </p:blipFill>
        <p:spPr>
          <a:xfrm>
            <a:off x="5029200" y="2560638"/>
            <a:ext cx="3030537" cy="330993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t>Подела способности</a:t>
            </a:r>
            <a:endParaRPr lang="en-US" sz="3600" dirty="0"/>
          </a:p>
        </p:txBody>
      </p:sp>
      <p:sp>
        <p:nvSpPr>
          <p:cNvPr id="3" name="Content Placeholder 2"/>
          <p:cNvSpPr>
            <a:spLocks noGrp="1"/>
          </p:cNvSpPr>
          <p:nvPr>
            <p:ph sz="half" idx="1"/>
          </p:nvPr>
        </p:nvSpPr>
        <p:spPr/>
        <p:txBody>
          <a:bodyPr/>
          <a:lstStyle/>
          <a:p>
            <a:r>
              <a:rPr lang="ru-RU" sz="1800" dirty="0">
                <a:solidFill>
                  <a:schemeClr val="tx1"/>
                </a:solidFill>
              </a:rPr>
              <a:t>Способности могу бити: </a:t>
            </a:r>
          </a:p>
          <a:p>
            <a:pPr>
              <a:buNone/>
            </a:pPr>
            <a:r>
              <a:rPr lang="ru-RU" sz="1800" dirty="0">
                <a:solidFill>
                  <a:schemeClr val="accent1"/>
                </a:solidFill>
              </a:rPr>
              <a:t>-</a:t>
            </a:r>
            <a:r>
              <a:rPr lang="ru-RU" sz="1800" dirty="0">
                <a:solidFill>
                  <a:schemeClr val="tx1"/>
                </a:solidFill>
              </a:rPr>
              <a:t>сензорне</a:t>
            </a:r>
          </a:p>
          <a:p>
            <a:pPr>
              <a:buNone/>
            </a:pPr>
            <a:r>
              <a:rPr lang="ru-RU" sz="1800" dirty="0">
                <a:solidFill>
                  <a:schemeClr val="accent1"/>
                </a:solidFill>
              </a:rPr>
              <a:t>-</a:t>
            </a:r>
            <a:r>
              <a:rPr lang="ru-RU" sz="1800" dirty="0">
                <a:solidFill>
                  <a:schemeClr val="tx1"/>
                </a:solidFill>
              </a:rPr>
              <a:t>моторне</a:t>
            </a:r>
          </a:p>
          <a:p>
            <a:pPr>
              <a:buNone/>
            </a:pPr>
            <a:r>
              <a:rPr lang="ru-RU" sz="1800" dirty="0">
                <a:solidFill>
                  <a:schemeClr val="accent1"/>
                </a:solidFill>
              </a:rPr>
              <a:t>-</a:t>
            </a:r>
            <a:r>
              <a:rPr lang="ru-RU" sz="1800" dirty="0">
                <a:solidFill>
                  <a:schemeClr val="tx1"/>
                </a:solidFill>
              </a:rPr>
              <a:t>интелектуалне.</a:t>
            </a:r>
          </a:p>
          <a:p>
            <a:pPr>
              <a:buNone/>
            </a:pPr>
            <a:endParaRPr lang="ru-RU" sz="1800" dirty="0">
              <a:solidFill>
                <a:schemeClr val="tx1"/>
              </a:solidFill>
            </a:endParaRPr>
          </a:p>
          <a:p>
            <a:r>
              <a:rPr lang="ru-RU" sz="1800" dirty="0">
                <a:solidFill>
                  <a:schemeClr val="tx1"/>
                </a:solidFill>
              </a:rPr>
              <a:t>Могу се поделити и према захтевима одређеног занимања.</a:t>
            </a:r>
          </a:p>
          <a:p>
            <a:endParaRPr lang="en-US" dirty="0"/>
          </a:p>
        </p:txBody>
      </p:sp>
      <p:pic>
        <p:nvPicPr>
          <p:cNvPr id="5" name="Content Placeholder 4" descr="images (12).jpg"/>
          <p:cNvPicPr>
            <a:picLocks noGrp="1" noChangeAspect="1"/>
          </p:cNvPicPr>
          <p:nvPr>
            <p:ph sz="half" idx="2"/>
          </p:nvPr>
        </p:nvPicPr>
        <p:blipFill>
          <a:blip r:embed="rId2" cstate="print"/>
          <a:stretch>
            <a:fillRect/>
          </a:stretch>
        </p:blipFill>
        <p:spPr>
          <a:xfrm>
            <a:off x="4953000" y="2743200"/>
            <a:ext cx="2743200" cy="2743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graphic-representation-of-the-Romanian-Life-Skills.png"/>
          <p:cNvPicPr>
            <a:picLocks noChangeAspect="1"/>
          </p:cNvPicPr>
          <p:nvPr/>
        </p:nvPicPr>
        <p:blipFill>
          <a:blip r:embed="rId2" cstate="print"/>
          <a:stretch>
            <a:fillRect/>
          </a:stretch>
        </p:blipFill>
        <p:spPr>
          <a:xfrm>
            <a:off x="1524000" y="1066800"/>
            <a:ext cx="5715000" cy="4876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t>Способност као захтев одређеног занимања</a:t>
            </a:r>
            <a:endParaRPr lang="en-US" sz="3600" dirty="0"/>
          </a:p>
        </p:txBody>
      </p:sp>
      <p:sp>
        <p:nvSpPr>
          <p:cNvPr id="3" name="Content Placeholder 2"/>
          <p:cNvSpPr>
            <a:spLocks noGrp="1"/>
          </p:cNvSpPr>
          <p:nvPr>
            <p:ph idx="1"/>
          </p:nvPr>
        </p:nvSpPr>
        <p:spPr/>
        <p:txBody>
          <a:bodyPr>
            <a:normAutofit/>
          </a:bodyPr>
          <a:lstStyle/>
          <a:p>
            <a:r>
              <a:rPr lang="sr-Cyrl-RS" sz="1800" dirty="0"/>
              <a:t>Различите способности су важне за обављање различитих послова.</a:t>
            </a:r>
          </a:p>
          <a:p>
            <a:r>
              <a:rPr lang="sr-Cyrl-RS" sz="1800" dirty="0"/>
              <a:t>На пример, за особу која се бави наставничким послом, важно је , између осталог, да се јасно изражава и да уме да пренесе знање.</a:t>
            </a:r>
          </a:p>
          <a:p>
            <a:r>
              <a:rPr lang="sr-Cyrl-RS" sz="1800" dirty="0"/>
              <a:t>За особу која се бави аутомеханичарским послом, важно је да вешто рукује алатима, да разуме принципе рада машина, да добро опажа и памти детаље..</a:t>
            </a:r>
            <a:endParaRPr lang="en-US" sz="1800" dirty="0"/>
          </a:p>
          <a:p>
            <a:endParaRPr lang="sr-Cyrl-RS" dirty="0"/>
          </a:p>
        </p:txBody>
      </p:sp>
      <p:pic>
        <p:nvPicPr>
          <p:cNvPr id="4" name="Picture 3" descr="images (2).png"/>
          <p:cNvPicPr>
            <a:picLocks noChangeAspect="1"/>
          </p:cNvPicPr>
          <p:nvPr/>
        </p:nvPicPr>
        <p:blipFill>
          <a:blip r:embed="rId2" cstate="print"/>
          <a:stretch>
            <a:fillRect/>
          </a:stretch>
        </p:blipFill>
        <p:spPr>
          <a:xfrm>
            <a:off x="2895600" y="4495800"/>
            <a:ext cx="3581400" cy="1249680"/>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t>Важне способности за одабир занимања</a:t>
            </a:r>
            <a:endParaRPr lang="en-US" sz="3600" dirty="0"/>
          </a:p>
        </p:txBody>
      </p:sp>
      <p:sp>
        <p:nvSpPr>
          <p:cNvPr id="3" name="Content Placeholder 2"/>
          <p:cNvSpPr>
            <a:spLocks noGrp="1"/>
          </p:cNvSpPr>
          <p:nvPr>
            <p:ph sz="half" idx="1"/>
          </p:nvPr>
        </p:nvSpPr>
        <p:spPr>
          <a:xfrm>
            <a:off x="990600" y="2590800"/>
            <a:ext cx="4267200" cy="3310128"/>
          </a:xfrm>
        </p:spPr>
        <p:txBody>
          <a:bodyPr>
            <a:normAutofit fontScale="25000" lnSpcReduction="20000"/>
          </a:bodyPr>
          <a:lstStyle/>
          <a:p>
            <a:r>
              <a:rPr lang="sr-Cyrl-RS" sz="7200" b="1" dirty="0"/>
              <a:t>Сналажење са речима- </a:t>
            </a:r>
            <a:r>
              <a:rPr lang="sr-Cyrl-RS" sz="7200" dirty="0"/>
              <a:t>омогућава нам да разумемо и памтимо речи, разумемо смисао реченица и текстова, да се јасно и лако изражавамо у говору и у писању користећи велики број речи.</a:t>
            </a:r>
            <a:endParaRPr lang="en-US" sz="7200" dirty="0"/>
          </a:p>
          <a:p>
            <a:r>
              <a:rPr lang="sr-Cyrl-RS" sz="7200" b="1" dirty="0"/>
              <a:t>Сналажење са бројевима- </a:t>
            </a:r>
            <a:r>
              <a:rPr lang="sr-Cyrl-RS" sz="7200" dirty="0"/>
              <a:t>омогућава нам да изводимо једноставне рачунске радње (сабирање, дељење,..), да уочимо и разумемо односе међу величинама (бројевима, мерама,..).</a:t>
            </a:r>
            <a:endParaRPr lang="en-US" sz="7200" dirty="0"/>
          </a:p>
          <a:p>
            <a:endParaRPr lang="en-US" dirty="0"/>
          </a:p>
        </p:txBody>
      </p:sp>
      <p:pic>
        <p:nvPicPr>
          <p:cNvPr id="9" name="Content Placeholder 8" descr="images (11).jpg"/>
          <p:cNvPicPr>
            <a:picLocks noGrp="1" noChangeAspect="1"/>
          </p:cNvPicPr>
          <p:nvPr>
            <p:ph sz="half" idx="2"/>
          </p:nvPr>
        </p:nvPicPr>
        <p:blipFill>
          <a:blip r:embed="rId2" cstate="print"/>
          <a:stretch>
            <a:fillRect/>
          </a:stretch>
        </p:blipFill>
        <p:spPr>
          <a:xfrm>
            <a:off x="5547519" y="2819400"/>
            <a:ext cx="1714500" cy="2590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3600" dirty="0"/>
              <a:t>Важне способности за одабир занимања</a:t>
            </a:r>
            <a:endParaRPr lang="en-US" sz="3600" dirty="0"/>
          </a:p>
        </p:txBody>
      </p:sp>
      <p:sp>
        <p:nvSpPr>
          <p:cNvPr id="3" name="Content Placeholder 2"/>
          <p:cNvSpPr>
            <a:spLocks noGrp="1"/>
          </p:cNvSpPr>
          <p:nvPr>
            <p:ph idx="1"/>
          </p:nvPr>
        </p:nvSpPr>
        <p:spPr>
          <a:xfrm>
            <a:off x="971551" y="2556932"/>
            <a:ext cx="7200897" cy="1710268"/>
          </a:xfrm>
        </p:spPr>
        <p:txBody>
          <a:bodyPr>
            <a:normAutofit lnSpcReduction="10000"/>
          </a:bodyPr>
          <a:lstStyle/>
          <a:p>
            <a:r>
              <a:rPr lang="sr-Cyrl-RS" sz="1800" b="1" dirty="0"/>
              <a:t>Спретност руку и прстију</a:t>
            </a:r>
            <a:r>
              <a:rPr lang="sr-Cyrl-RS" sz="1800" dirty="0"/>
              <a:t>- омогућава нам да брзо и прецизно изводимо усклађене покрете руку и прстију, састављамо и растављамо делове предмета и рукујемо ситним предметима.</a:t>
            </a:r>
          </a:p>
          <a:p>
            <a:r>
              <a:rPr lang="sr-Cyrl-RS" sz="1800" b="1" dirty="0"/>
              <a:t>Сналажење са људима- </a:t>
            </a:r>
            <a:r>
              <a:rPr lang="sr-Cyrl-RS" sz="1800" dirty="0"/>
              <a:t>омогућава нам да разумемо понашање, мотиве и емоције других људи и да се лакше сналазимо у различитим ситуацијама са другим људима.</a:t>
            </a:r>
            <a:endParaRPr lang="en-US" sz="1800" dirty="0"/>
          </a:p>
        </p:txBody>
      </p:sp>
      <p:pic>
        <p:nvPicPr>
          <p:cNvPr id="4" name="Picture 3" descr="7-Benefits-That-Highlight-The-Importance-Of-Soft-Skills-In-The-Workplace.png"/>
          <p:cNvPicPr>
            <a:picLocks noChangeAspect="1"/>
          </p:cNvPicPr>
          <p:nvPr/>
        </p:nvPicPr>
        <p:blipFill>
          <a:blip r:embed="rId2" cstate="print"/>
          <a:stretch>
            <a:fillRect/>
          </a:stretch>
        </p:blipFill>
        <p:spPr>
          <a:xfrm>
            <a:off x="2057400" y="4343400"/>
            <a:ext cx="5105400" cy="1752600"/>
          </a:xfrm>
          <a:prstGeom prst="rect">
            <a:avLst/>
          </a:prstGeom>
        </p:spPr>
      </p:pic>
    </p:spTree>
  </p:cSld>
  <p:clrMapOvr>
    <a:masterClrMapping/>
  </p:clrMapOvr>
  <p:transition spd="med">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tf44606487_win32</Template>
  <TotalTime>438</TotalTime>
  <Words>1014</Words>
  <Application>Microsoft Office PowerPoint</Application>
  <PresentationFormat>On-screen Show (4:3)</PresentationFormat>
  <Paragraphs>65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Garamond</vt:lpstr>
      <vt:lpstr>Times New Roman</vt:lpstr>
      <vt:lpstr>Organic</vt:lpstr>
      <vt:lpstr>Препознај своје способности</vt:lpstr>
      <vt:lpstr>Процес доношења одлуке о избору средње школе или занимања</vt:lpstr>
      <vt:lpstr>Шта су то способности?</vt:lpstr>
      <vt:lpstr>Дефиниција способности</vt:lpstr>
      <vt:lpstr>Подела способности</vt:lpstr>
      <vt:lpstr>PowerPoint Presentation</vt:lpstr>
      <vt:lpstr>Способност као захтев одређеног занимања</vt:lpstr>
      <vt:lpstr>Важне способности за одабир занимања</vt:lpstr>
      <vt:lpstr>Важне способности за одабир занимања</vt:lpstr>
      <vt:lpstr>Важне способности за одабир занимања</vt:lpstr>
      <vt:lpstr>Како су наше способности повезане са одлуком о избору занимања?</vt:lpstr>
      <vt:lpstr>Како можемо развијати своје способности?</vt:lpstr>
      <vt:lpstr>Зашто је важно познавати своје способности?</vt:lpstr>
      <vt:lpstr>Како могу сазнати које способности поседујем?</vt:lpstr>
      <vt:lpstr>Како могу препознати способности поседујем?</vt:lpstr>
      <vt:lpstr>Како препознати своје способности?</vt:lpstr>
      <vt:lpstr>Заказивање разговора са психологом</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Korisnik</dc:creator>
  <cp:lastModifiedBy>Ja</cp:lastModifiedBy>
  <cp:revision>64</cp:revision>
  <dcterms:created xsi:type="dcterms:W3CDTF">2006-08-16T00:00:00Z</dcterms:created>
  <dcterms:modified xsi:type="dcterms:W3CDTF">2021-02-10T10:52:42Z</dcterms:modified>
</cp:coreProperties>
</file>